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Default Extension="gif" ContentType="image/gif"/>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60" r:id="rId4"/>
    <p:sldId id="259" r:id="rId5"/>
    <p:sldId id="261" r:id="rId6"/>
    <p:sldId id="262"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horzBarState="maximized">
    <p:restoredLeft sz="15620"/>
    <p:restoredTop sz="94660"/>
  </p:normalViewPr>
  <p:slideViewPr>
    <p:cSldViewPr snapToObjects="1">
      <p:cViewPr varScale="1">
        <p:scale>
          <a:sx n="93" d="100"/>
          <a:sy n="93" d="100"/>
        </p:scale>
        <p:origin x="-1480"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interSettings" Target="printerSettings/printerSettings1.bin"/><Relationship Id="rId4" Type="http://schemas.openxmlformats.org/officeDocument/2006/relationships/slide" Target="slides/slide3.xml"/><Relationship Id="rId10" Type="http://schemas.openxmlformats.org/officeDocument/2006/relationships/viewProps" Target="viewProps.xml"/><Relationship Id="rId5" Type="http://schemas.openxmlformats.org/officeDocument/2006/relationships/slide" Target="slides/slide4.xml"/><Relationship Id="rId7" Type="http://schemas.openxmlformats.org/officeDocument/2006/relationships/slide" Target="slides/slide6.xml"/><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presProps" Target="presProps.xml"/><Relationship Id="rId3" Type="http://schemas.openxmlformats.org/officeDocument/2006/relationships/slide" Target="slides/slide2.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300" b="1">
                <a:ln>
                  <a:noFill/>
                </a:ln>
                <a:solidFill>
                  <a:schemeClr val="accent3">
                    <a:tint val="90000"/>
                    <a:satMod val="120000"/>
                  </a:schemeClr>
                </a:solidFill>
                <a:effectLst>
                  <a:outerShdw blurRad="38100" dist="25400" dir="5400000" algn="tl" rotWithShape="0">
                    <a:srgbClr val="000000">
                      <a:alpha val="43000"/>
                    </a:srgbClr>
                  </a:outerShdw>
                </a:effectLst>
                <a:latin typeface="Mona Lisa Solid ITC TT"/>
                <a:ea typeface="+mj-ea"/>
                <a:cs typeface="Mona Lisa Solid ITC TT"/>
              </a:defRPr>
            </a:lvl1pPr>
          </a:lstStyle>
          <a:p>
            <a:r>
              <a:rPr kumimoji="0" lang="en-US" dirty="0" smtClean="0"/>
              <a:t>Click to edit Master title style</a:t>
            </a:r>
            <a:endParaRPr kumimoji="0" lang="en-US" dirty="0"/>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30" name="Date Placeholder 29"/>
          <p:cNvSpPr>
            <a:spLocks noGrp="1"/>
          </p:cNvSpPr>
          <p:nvPr>
            <p:ph type="dt" sz="half" idx="10"/>
          </p:nvPr>
        </p:nvSpPr>
        <p:spPr/>
        <p:txBody>
          <a:bodyPr/>
          <a:lstStyle/>
          <a:p>
            <a:fld id="{7CB97365-EBCA-4027-87D5-99FC1D4DF0BB}" type="datetimeFigureOut">
              <a:rPr lang="en-US" smtClean="0"/>
              <a:pPr/>
              <a:t>4/28/10</a:t>
            </a:fld>
            <a:endParaRPr lang="en-US"/>
          </a:p>
        </p:txBody>
      </p:sp>
      <p:sp>
        <p:nvSpPr>
          <p:cNvPr id="19" name="Footer Placeholder 18"/>
          <p:cNvSpPr>
            <a:spLocks noGrp="1"/>
          </p:cNvSpPr>
          <p:nvPr>
            <p:ph type="ftr" sz="quarter" idx="11"/>
          </p:nvPr>
        </p:nvSpPr>
        <p:spPr/>
        <p:txBody>
          <a:bodyPr/>
          <a:lstStyle/>
          <a:p>
            <a:endParaRPr kumimoji="0" lang="en-US"/>
          </a:p>
        </p:txBody>
      </p:sp>
      <p:sp>
        <p:nvSpPr>
          <p:cNvPr id="27" name="Slide Number Placeholder 26"/>
          <p:cNvSpPr>
            <a:spLocks noGrp="1"/>
          </p:cNvSpPr>
          <p:nvPr>
            <p:ph type="sldNum" sz="quarter" idx="12"/>
          </p:nvPr>
        </p:nvSpPr>
        <p:spPr/>
        <p:txBody>
          <a:bodyPr/>
          <a:lstStyle/>
          <a:p>
            <a:fld id="{7BC41667-7291-42E8-B00B-345BA5840895}" type="slidenum">
              <a:rPr smtClean="0"/>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D5FB55-A0DB-FE44-A018-B9C2772D7D09}" type="datetimeFigureOut">
              <a:rPr lang="en-US" smtClean="0"/>
              <a:pPr/>
              <a:t>4/28/10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9C81A7-AA1D-DB40-B0F9-3DB051574B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D5FB55-A0DB-FE44-A018-B9C2772D7D09}" type="datetimeFigureOut">
              <a:rPr lang="en-US" smtClean="0"/>
              <a:pPr/>
              <a:t>4/28/10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9C81A7-AA1D-DB40-B0F9-3DB051574B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D5FB55-A0DB-FE44-A018-B9C2772D7D09}" type="datetimeFigureOut">
              <a:rPr lang="en-US" smtClean="0"/>
              <a:pPr/>
              <a:t>4/28/10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9C81A7-AA1D-DB40-B0F9-3DB051574B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CB97365-EBCA-4027-87D5-99FC1D4DF0BB}" type="datetimeFigureOut">
              <a:rPr lang="en-US" smtClean="0"/>
              <a:pPr/>
              <a:t>4/28/10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DD5FB55-A0DB-FE44-A018-B9C2772D7D09}" type="datetimeFigureOut">
              <a:rPr lang="en-US" smtClean="0"/>
              <a:pPr/>
              <a:t>4/28/10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9C81A7-AA1D-DB40-B0F9-3DB051574B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DD5FB55-A0DB-FE44-A018-B9C2772D7D09}" type="datetimeFigureOut">
              <a:rPr lang="en-US" smtClean="0"/>
              <a:pPr/>
              <a:t>4/28/10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9C81A7-AA1D-DB40-B0F9-3DB051574B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DD5FB55-A0DB-FE44-A018-B9C2772D7D09}" type="datetimeFigureOut">
              <a:rPr lang="en-US" smtClean="0"/>
              <a:pPr/>
              <a:t>4/28/10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9C81A7-AA1D-DB40-B0F9-3DB051574B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D5FB55-A0DB-FE44-A018-B9C2772D7D09}" type="datetimeFigureOut">
              <a:rPr lang="en-US" smtClean="0"/>
              <a:pPr/>
              <a:t>4/28/10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9C81A7-AA1D-DB40-B0F9-3DB051574B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DD5FB55-A0DB-FE44-A018-B9C2772D7D09}" type="datetimeFigureOut">
              <a:rPr lang="en-US" smtClean="0"/>
              <a:pPr/>
              <a:t>4/28/10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9C81A7-AA1D-DB40-B0F9-3DB051574B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DD5FB55-A0DB-FE44-A018-B9C2772D7D09}" type="datetimeFigureOut">
              <a:rPr lang="en-US" smtClean="0"/>
              <a:pPr/>
              <a:t>4/28/10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69C81A7-AA1D-DB40-B0F9-3DB051574B7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DD5FB55-A0DB-FE44-A018-B9C2772D7D09}" type="datetimeFigureOut">
              <a:rPr lang="en-US" smtClean="0"/>
              <a:pPr/>
              <a:t>4/28/10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69C81A7-AA1D-DB40-B0F9-3DB051574B7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6500" b="0" kern="1200">
          <a:ln>
            <a:noFill/>
          </a:ln>
          <a:solidFill>
            <a:schemeClr val="tx2"/>
          </a:solidFill>
          <a:effectLst/>
          <a:latin typeface="Mona Lisa Solid ITC TT"/>
          <a:ea typeface="+mj-ea"/>
          <a:cs typeface="Mona Lisa Solid ITC TT"/>
        </a:defRPr>
      </a:lvl1pPr>
    </p:titleStyle>
    <p:bodyStyle>
      <a:lvl1pPr marL="274320" indent="-274320" algn="l" rtl="0" eaLnBrk="1" latinLnBrk="0" hangingPunct="1">
        <a:spcBef>
          <a:spcPct val="20000"/>
        </a:spcBef>
        <a:buClr>
          <a:schemeClr val="accent3"/>
        </a:buClr>
        <a:buSzPct val="95000"/>
        <a:buFont typeface="Wingdings 2"/>
        <a:buChar char=""/>
        <a:defRPr kumimoji="0" sz="3300" kern="1200">
          <a:solidFill>
            <a:schemeClr val="tx1"/>
          </a:solidFill>
          <a:latin typeface="Mona Lisa Solid ITC TT"/>
          <a:ea typeface="+mn-ea"/>
          <a:cs typeface="Mona Lisa Solid ITC TT"/>
        </a:defRPr>
      </a:lvl1pPr>
      <a:lvl2pPr marL="640080" indent="-246888" algn="l" rtl="0" eaLnBrk="1" latinLnBrk="0" hangingPunct="1">
        <a:spcBef>
          <a:spcPct val="20000"/>
        </a:spcBef>
        <a:buClr>
          <a:schemeClr val="accent1"/>
        </a:buClr>
        <a:buSzPct val="85000"/>
        <a:buFont typeface="Wingdings 2"/>
        <a:buChar char=""/>
        <a:defRPr kumimoji="0" sz="3300" kern="1200">
          <a:solidFill>
            <a:schemeClr val="tx1"/>
          </a:solidFill>
          <a:latin typeface="Mona Lisa Solid ITC TT"/>
          <a:ea typeface="+mn-ea"/>
          <a:cs typeface="Mona Lisa Solid ITC TT"/>
        </a:defRPr>
      </a:lvl2pPr>
      <a:lvl3pPr marL="914400" indent="-246888" algn="l" rtl="0" eaLnBrk="1" latinLnBrk="0" hangingPunct="1">
        <a:spcBef>
          <a:spcPct val="20000"/>
        </a:spcBef>
        <a:buClr>
          <a:schemeClr val="accent2"/>
        </a:buClr>
        <a:buSzPct val="70000"/>
        <a:buFont typeface="Wingdings 2"/>
        <a:buChar char=""/>
        <a:defRPr kumimoji="0" sz="3300" kern="1200">
          <a:solidFill>
            <a:schemeClr val="tx1"/>
          </a:solidFill>
          <a:latin typeface="Mona Lisa Solid ITC TT"/>
          <a:ea typeface="+mn-ea"/>
          <a:cs typeface="Mona Lisa Solid ITC TT"/>
        </a:defRPr>
      </a:lvl3pPr>
      <a:lvl4pPr marL="1188720" indent="-210312" algn="l" rtl="0" eaLnBrk="1" latinLnBrk="0" hangingPunct="1">
        <a:spcBef>
          <a:spcPct val="20000"/>
        </a:spcBef>
        <a:buClr>
          <a:schemeClr val="accent3"/>
        </a:buClr>
        <a:buSzPct val="65000"/>
        <a:buFont typeface="Wingdings 2"/>
        <a:buChar char=""/>
        <a:defRPr kumimoji="0" sz="3300" kern="1200">
          <a:solidFill>
            <a:schemeClr val="tx1"/>
          </a:solidFill>
          <a:latin typeface="Mona Lisa Solid ITC TT"/>
          <a:ea typeface="+mn-ea"/>
          <a:cs typeface="Mona Lisa Solid ITC TT"/>
        </a:defRPr>
      </a:lvl4pPr>
      <a:lvl5pPr marL="1463040" indent="-210312" algn="l" rtl="0" eaLnBrk="1" latinLnBrk="0" hangingPunct="1">
        <a:spcBef>
          <a:spcPct val="20000"/>
        </a:spcBef>
        <a:buClr>
          <a:schemeClr val="accent4"/>
        </a:buClr>
        <a:buSzPct val="65000"/>
        <a:buFont typeface="Wingdings 2"/>
        <a:buChar char=""/>
        <a:defRPr kumimoji="0" sz="3300" kern="1200">
          <a:solidFill>
            <a:schemeClr val="tx1"/>
          </a:solidFill>
          <a:latin typeface="Mona Lisa Solid ITC TT"/>
          <a:ea typeface="+mn-ea"/>
          <a:cs typeface="Mona Lisa Solid ITC TT"/>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ctrTitle"/>
          </p:nvPr>
        </p:nvSpPr>
        <p:spPr>
          <a:xfrm>
            <a:off x="533400" y="1600200"/>
            <a:ext cx="7851648" cy="1828800"/>
          </a:xfrm>
        </p:spPr>
        <p:txBody>
          <a:bodyPr/>
          <a:lstStyle/>
          <a:p>
            <a:pPr algn="ctr"/>
            <a:r>
              <a:rPr lang="en-US" b="0" dirty="0" smtClean="0">
                <a:latin typeface="Abadi MT Condensed Extra Bold"/>
                <a:cs typeface="Abadi MT Condensed Extra Bold"/>
              </a:rPr>
              <a:t>The Handsomest Man on Earth </a:t>
            </a:r>
            <a:r>
              <a:rPr lang="en-US" b="0" dirty="0" smtClean="0">
                <a:latin typeface="Abadi MT Condensed Extra Bold"/>
                <a:cs typeface="Abadi MT Condensed Extra Bold"/>
              </a:rPr>
              <a:t> </a:t>
            </a:r>
            <a:br>
              <a:rPr lang="en-US" b="0" dirty="0" smtClean="0">
                <a:latin typeface="Abadi MT Condensed Extra Bold"/>
                <a:cs typeface="Abadi MT Condensed Extra Bold"/>
              </a:rPr>
            </a:br>
            <a:r>
              <a:rPr lang="en-US" sz="3000" b="0" dirty="0" smtClean="0">
                <a:latin typeface="Abadi MT Condensed Extra Bold"/>
                <a:cs typeface="Abadi MT Condensed Extra Bold"/>
              </a:rPr>
              <a:t>by </a:t>
            </a:r>
            <a:r>
              <a:rPr lang="en-US" sz="3000" dirty="0" smtClean="0">
                <a:latin typeface="Abadi MT Condensed Extra Bold"/>
                <a:cs typeface="Abadi MT Condensed Extra Bold"/>
              </a:rPr>
              <a:t>Gabriel Garcia Marquez </a:t>
            </a:r>
            <a:endParaRPr lang="en-US" sz="3000" b="0" dirty="0">
              <a:latin typeface="Abadi MT Condensed Extra Bold"/>
              <a:cs typeface="Abadi MT Condensed Extra Bold"/>
            </a:endParaRPr>
          </a:p>
        </p:txBody>
      </p:sp>
      <p:sp>
        <p:nvSpPr>
          <p:cNvPr id="8" name="Subtitle 7"/>
          <p:cNvSpPr>
            <a:spLocks noGrp="1"/>
          </p:cNvSpPr>
          <p:nvPr>
            <p:ph type="subTitle" idx="1"/>
          </p:nvPr>
        </p:nvSpPr>
        <p:spPr>
          <a:xfrm>
            <a:off x="533400" y="4104836"/>
            <a:ext cx="7854696" cy="1752600"/>
          </a:xfrm>
        </p:spPr>
        <p:txBody>
          <a:bodyPr>
            <a:noAutofit/>
          </a:bodyPr>
          <a:lstStyle/>
          <a:p>
            <a:pPr algn="ctr"/>
            <a:r>
              <a:rPr lang="en-US" sz="2300" dirty="0" smtClean="0">
                <a:latin typeface="Abadi MT Condensed Extra Bold"/>
                <a:cs typeface="Abadi MT Condensed Extra Bold"/>
              </a:rPr>
              <a:t>Rachel Choi</a:t>
            </a:r>
          </a:p>
          <a:p>
            <a:pPr algn="ctr"/>
            <a:r>
              <a:rPr lang="en-US" sz="2300" dirty="0" err="1" smtClean="0">
                <a:latin typeface="Abadi MT Condensed Extra Bold"/>
                <a:cs typeface="Abadi MT Condensed Extra Bold"/>
              </a:rPr>
              <a:t>Seungwoo</a:t>
            </a:r>
            <a:r>
              <a:rPr lang="en-US" sz="2300" dirty="0" smtClean="0">
                <a:latin typeface="Abadi MT Condensed Extra Bold"/>
                <a:cs typeface="Abadi MT Condensed Extra Bold"/>
              </a:rPr>
              <a:t> </a:t>
            </a:r>
            <a:r>
              <a:rPr lang="en-US" sz="2300" dirty="0" err="1" smtClean="0">
                <a:latin typeface="Abadi MT Condensed Extra Bold"/>
                <a:cs typeface="Abadi MT Condensed Extra Bold"/>
              </a:rPr>
              <a:t>Eun</a:t>
            </a:r>
            <a:r>
              <a:rPr lang="en-US" sz="2300" dirty="0" smtClean="0">
                <a:latin typeface="Abadi MT Condensed Extra Bold"/>
                <a:cs typeface="Abadi MT Condensed Extra Bold"/>
              </a:rPr>
              <a:t> </a:t>
            </a:r>
          </a:p>
          <a:p>
            <a:pPr algn="ctr"/>
            <a:r>
              <a:rPr lang="en-US" sz="2300" dirty="0" err="1" smtClean="0">
                <a:latin typeface="Abadi MT Condensed Extra Bold"/>
                <a:cs typeface="Abadi MT Condensed Extra Bold"/>
              </a:rPr>
              <a:t>Boram</a:t>
            </a:r>
            <a:r>
              <a:rPr lang="en-US" sz="2300" dirty="0" smtClean="0">
                <a:latin typeface="Abadi MT Condensed Extra Bold"/>
                <a:cs typeface="Abadi MT Condensed Extra Bold"/>
              </a:rPr>
              <a:t> Lee</a:t>
            </a:r>
          </a:p>
          <a:p>
            <a:pPr algn="ctr"/>
            <a:r>
              <a:rPr lang="en-US" sz="2300" dirty="0" smtClean="0">
                <a:latin typeface="Abadi MT Condensed Extra Bold"/>
                <a:cs typeface="Abadi MT Condensed Extra Bold"/>
              </a:rPr>
              <a:t>Daniel Lee</a:t>
            </a:r>
            <a:endParaRPr lang="en-US" sz="2300" dirty="0">
              <a:latin typeface="Abadi MT Condensed Extra Bold"/>
              <a:cs typeface="Abadi MT Condensed Extra Bo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badi MT Condensed Extra Bold"/>
                <a:cs typeface="Abadi MT Condensed Extra Bold"/>
              </a:rPr>
              <a:t>Basic Background </a:t>
            </a:r>
            <a:endParaRPr lang="en-US" dirty="0">
              <a:latin typeface="Abadi MT Condensed Extra Bold"/>
              <a:cs typeface="Abadi MT Condensed Extra Bold"/>
            </a:endParaRPr>
          </a:p>
        </p:txBody>
      </p:sp>
      <p:sp>
        <p:nvSpPr>
          <p:cNvPr id="3" name="Content Placeholder 2"/>
          <p:cNvSpPr>
            <a:spLocks noGrp="1"/>
          </p:cNvSpPr>
          <p:nvPr>
            <p:ph idx="1"/>
          </p:nvPr>
        </p:nvSpPr>
        <p:spPr>
          <a:xfrm>
            <a:off x="3686618" y="1981200"/>
            <a:ext cx="5152582" cy="4572000"/>
          </a:xfrm>
        </p:spPr>
        <p:txBody>
          <a:bodyPr>
            <a:normAutofit fontScale="70000" lnSpcReduction="20000"/>
          </a:bodyPr>
          <a:lstStyle/>
          <a:p>
            <a:r>
              <a:rPr lang="en-US" dirty="0" smtClean="0">
                <a:latin typeface="Big Caslon"/>
                <a:cs typeface="Big Caslon"/>
              </a:rPr>
              <a:t>Setting</a:t>
            </a:r>
          </a:p>
          <a:p>
            <a:pPr lvl="1"/>
            <a:r>
              <a:rPr lang="en-US" dirty="0" smtClean="0">
                <a:latin typeface="Big Caslon"/>
                <a:cs typeface="Big Caslon"/>
              </a:rPr>
              <a:t>A village by the sea</a:t>
            </a:r>
          </a:p>
          <a:p>
            <a:pPr lvl="1"/>
            <a:r>
              <a:rPr lang="en-US" dirty="0" smtClean="0">
                <a:latin typeface="Big Caslon"/>
                <a:cs typeface="Big Caslon"/>
              </a:rPr>
              <a:t>Complex Setting: </a:t>
            </a:r>
          </a:p>
          <a:p>
            <a:pPr lvl="2"/>
            <a:r>
              <a:rPr lang="en-US" altLang="ko-KR" dirty="0" smtClean="0">
                <a:latin typeface="Big Caslon"/>
                <a:cs typeface="Big Caslon"/>
              </a:rPr>
              <a:t>N</a:t>
            </a:r>
            <a:r>
              <a:rPr lang="en-US" dirty="0" smtClean="0">
                <a:latin typeface="Big Caslon"/>
                <a:cs typeface="Big Caslon"/>
              </a:rPr>
              <a:t>o exact location and specific time frame</a:t>
            </a:r>
          </a:p>
          <a:p>
            <a:pPr lvl="2"/>
            <a:r>
              <a:rPr lang="en-US" dirty="0" smtClean="0">
                <a:latin typeface="Big Caslon"/>
                <a:cs typeface="Big Caslon"/>
              </a:rPr>
              <a:t>Mythical place, far from the civilized land</a:t>
            </a:r>
          </a:p>
          <a:p>
            <a:r>
              <a:rPr lang="en-US" dirty="0" smtClean="0">
                <a:latin typeface="Big Caslon"/>
                <a:cs typeface="Big Caslon"/>
              </a:rPr>
              <a:t>Main Characters</a:t>
            </a:r>
          </a:p>
          <a:p>
            <a:pPr lvl="1"/>
            <a:r>
              <a:rPr lang="en-US" dirty="0" smtClean="0">
                <a:latin typeface="Big Caslon"/>
                <a:cs typeface="Big Caslon"/>
              </a:rPr>
              <a:t>The Giant Man named Esteban</a:t>
            </a:r>
          </a:p>
          <a:p>
            <a:pPr lvl="1"/>
            <a:r>
              <a:rPr lang="en-US" dirty="0" smtClean="0">
                <a:latin typeface="Big Caslon"/>
                <a:cs typeface="Big Caslon"/>
              </a:rPr>
              <a:t>Village People</a:t>
            </a:r>
          </a:p>
          <a:p>
            <a:r>
              <a:rPr lang="en-US" dirty="0" smtClean="0">
                <a:latin typeface="Big Caslon"/>
                <a:cs typeface="Big Caslon"/>
              </a:rPr>
              <a:t>Tone:</a:t>
            </a:r>
          </a:p>
          <a:p>
            <a:pPr lvl="1"/>
            <a:r>
              <a:rPr lang="en-US" dirty="0" smtClean="0">
                <a:latin typeface="Big Caslon"/>
                <a:cs typeface="Big Caslon"/>
              </a:rPr>
              <a:t>Worshipful and Naïve</a:t>
            </a:r>
          </a:p>
        </p:txBody>
      </p:sp>
      <p:pic>
        <p:nvPicPr>
          <p:cNvPr id="4" name="Picture 3" descr="15_71_32---The-Irish-Sea-as-seen-from-Barmouth-Beach--Gwynedd--Wales_web.jpg"/>
          <p:cNvPicPr>
            <a:picLocks noChangeAspect="1"/>
          </p:cNvPicPr>
          <p:nvPr/>
        </p:nvPicPr>
        <p:blipFill>
          <a:blip r:embed="rId2"/>
          <a:stretch>
            <a:fillRect/>
          </a:stretch>
        </p:blipFill>
        <p:spPr>
          <a:xfrm>
            <a:off x="457200" y="2286000"/>
            <a:ext cx="3077018" cy="3200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badi MT Condensed Extra Bold"/>
                <a:cs typeface="Abadi MT Condensed Extra Bold"/>
              </a:rPr>
              <a:t>Summary</a:t>
            </a:r>
            <a:endParaRPr lang="en-US" dirty="0">
              <a:latin typeface="Abadi MT Condensed Extra Bold"/>
              <a:cs typeface="Abadi MT Condensed Extra Bold"/>
            </a:endParaRPr>
          </a:p>
        </p:txBody>
      </p:sp>
      <p:sp>
        <p:nvSpPr>
          <p:cNvPr id="3" name="Content Placeholder 2"/>
          <p:cNvSpPr>
            <a:spLocks noGrp="1"/>
          </p:cNvSpPr>
          <p:nvPr>
            <p:ph idx="1"/>
          </p:nvPr>
        </p:nvSpPr>
        <p:spPr/>
        <p:txBody>
          <a:bodyPr>
            <a:normAutofit fontScale="92500" lnSpcReduction="10000"/>
          </a:bodyPr>
          <a:lstStyle/>
          <a:p>
            <a:r>
              <a:rPr lang="en-US" sz="2000" dirty="0" smtClean="0">
                <a:latin typeface="Big Caslon"/>
                <a:cs typeface="Big Caslon"/>
              </a:rPr>
              <a:t>The story begins when the children of a village find a body of man. At first, children play with the body, and later when people find them playing,</a:t>
            </a:r>
            <a:r>
              <a:rPr lang="en-US" sz="2000" dirty="0" smtClean="0">
                <a:latin typeface="Big Caslon"/>
                <a:cs typeface="Big Caslon"/>
              </a:rPr>
              <a:t> people </a:t>
            </a:r>
            <a:r>
              <a:rPr lang="en-US" sz="2000" dirty="0" smtClean="0">
                <a:latin typeface="Big Caslon"/>
                <a:cs typeface="Big Caslon"/>
              </a:rPr>
              <a:t>bring his heavy body that can barely fit in their house</a:t>
            </a:r>
            <a:r>
              <a:rPr lang="en-US" sz="2000" dirty="0" smtClean="0">
                <a:latin typeface="Big Caslon"/>
                <a:cs typeface="Big Caslon"/>
              </a:rPr>
              <a:t>.</a:t>
            </a:r>
          </a:p>
          <a:p>
            <a:endParaRPr lang="en-US" sz="2000" dirty="0" smtClean="0">
              <a:latin typeface="Big Caslon"/>
              <a:cs typeface="Big Caslon"/>
            </a:endParaRPr>
          </a:p>
          <a:p>
            <a:r>
              <a:rPr lang="en-US" sz="2000" dirty="0" smtClean="0">
                <a:latin typeface="Big Caslon"/>
                <a:cs typeface="Big Caslon"/>
              </a:rPr>
              <a:t>Since village people cannot find his relates, they decide to clean his body and realize that he is really tall and handsome. Because nothing in the village fit him, women make tools and clothes for him. Through this process, they become amazed by him and name him Esteban</a:t>
            </a:r>
            <a:r>
              <a:rPr lang="en-US" sz="2000" dirty="0" smtClean="0">
                <a:latin typeface="Big Caslon"/>
                <a:cs typeface="Big Caslon"/>
              </a:rPr>
              <a:t>.</a:t>
            </a:r>
          </a:p>
          <a:p>
            <a:endParaRPr lang="en-US" sz="2000" dirty="0" smtClean="0">
              <a:latin typeface="Big Caslon"/>
              <a:cs typeface="Big Caslon"/>
            </a:endParaRPr>
          </a:p>
          <a:p>
            <a:r>
              <a:rPr lang="en-US" sz="2000" dirty="0" smtClean="0">
                <a:latin typeface="Big Caslon"/>
                <a:cs typeface="Big Caslon"/>
              </a:rPr>
              <a:t>On the other hand, men in the village are humiliated because their wives compare them with Esteban and finally compromise to send him. After he is gone, women begin to miss him and later decide to memorize him by building bigger houses so that whenever he comes back he can feel home. They put flowers on the cliffs so that in future visitors can remember him and soon name their village, “Esteban’s village.” </a:t>
            </a:r>
            <a:endParaRPr lang="en-US" sz="2000" dirty="0">
              <a:latin typeface="Big Caslon"/>
              <a:cs typeface="Big Caslo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badi MT Condensed Extra Bold"/>
                <a:cs typeface="Abadi MT Condensed Extra Bold"/>
              </a:rPr>
              <a:t>Important Theme</a:t>
            </a:r>
            <a:endParaRPr lang="en-US" dirty="0">
              <a:latin typeface="Abadi MT Condensed Extra Bold"/>
              <a:cs typeface="Abadi MT Condensed Extra Bold"/>
            </a:endParaRPr>
          </a:p>
        </p:txBody>
      </p:sp>
      <p:sp>
        <p:nvSpPr>
          <p:cNvPr id="3" name="Content Placeholder 2"/>
          <p:cNvSpPr>
            <a:spLocks noGrp="1"/>
          </p:cNvSpPr>
          <p:nvPr>
            <p:ph idx="1"/>
          </p:nvPr>
        </p:nvSpPr>
        <p:spPr/>
        <p:txBody>
          <a:bodyPr>
            <a:normAutofit fontScale="70000" lnSpcReduction="20000"/>
          </a:bodyPr>
          <a:lstStyle/>
          <a:p>
            <a:r>
              <a:rPr lang="en-US" dirty="0" smtClean="0">
                <a:latin typeface="Big Caslon"/>
                <a:cs typeface="Big Caslon"/>
              </a:rPr>
              <a:t>Beauty</a:t>
            </a:r>
          </a:p>
          <a:p>
            <a:pPr lvl="1"/>
            <a:r>
              <a:rPr lang="en-US" dirty="0" smtClean="0">
                <a:latin typeface="Big Caslon"/>
                <a:cs typeface="Big Caslon"/>
              </a:rPr>
              <a:t>Perception of the beauty according to his looks after the women clean them. Children think of the drowned man nothing but a figure until the women in the village cleans him. The drowned man turns out to show strength and beauty. The village people start to recognize the beauty of the drowned man and compare with the dryness of their lives.  The drowned man gives the village people imagination of new beauty and aesthetic that they never had before.</a:t>
            </a:r>
          </a:p>
          <a:p>
            <a:pPr lvl="1"/>
            <a:r>
              <a:rPr lang="en-US" dirty="0" smtClean="0">
                <a:latin typeface="Big Caslon"/>
                <a:cs typeface="Big Caslon"/>
              </a:rPr>
              <a:t>“</a:t>
            </a:r>
            <a:r>
              <a:rPr lang="en-US" b="1" dirty="0" smtClean="0">
                <a:latin typeface="Big Caslon"/>
                <a:cs typeface="Big Caslon"/>
              </a:rPr>
              <a:t>Not only was he the tallest, strongest, most virile, and best built man they had ever seen, but even though they were looking at him there was no room for him in their imagination.</a:t>
            </a:r>
            <a:r>
              <a:rPr lang="en-US" b="1" dirty="0" smtClean="0">
                <a:latin typeface="Big Caslon"/>
                <a:cs typeface="Big Caslon"/>
              </a:rPr>
              <a:t>”</a:t>
            </a:r>
            <a:endParaRPr lang="en-US" dirty="0" smtClean="0">
              <a:latin typeface="Big Caslon"/>
              <a:cs typeface="Big Caslo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latin typeface="Abadi MT Condensed Extra Bold"/>
                <a:cs typeface="Abadi MT Condensed Extra Bold"/>
              </a:rPr>
              <a:t>Important </a:t>
            </a:r>
            <a:r>
              <a:rPr lang="en-US" dirty="0" smtClean="0">
                <a:latin typeface="Abadi MT Condensed Extra Bold"/>
                <a:cs typeface="Abadi MT Condensed Extra Bold"/>
              </a:rPr>
              <a:t>Theme 2</a:t>
            </a:r>
            <a:endParaRPr lang="en-US" dirty="0">
              <a:latin typeface="Abadi MT Condensed Extra Bold"/>
              <a:cs typeface="Abadi MT Condensed Extra Bold"/>
            </a:endParaRPr>
          </a:p>
        </p:txBody>
      </p:sp>
      <p:sp>
        <p:nvSpPr>
          <p:cNvPr id="3" name="Content Placeholder 2"/>
          <p:cNvSpPr>
            <a:spLocks noGrp="1"/>
          </p:cNvSpPr>
          <p:nvPr>
            <p:ph idx="1"/>
          </p:nvPr>
        </p:nvSpPr>
        <p:spPr>
          <a:xfrm>
            <a:off x="228600" y="2057400"/>
            <a:ext cx="5715000" cy="4706112"/>
          </a:xfrm>
        </p:spPr>
        <p:txBody>
          <a:bodyPr>
            <a:noAutofit/>
          </a:bodyPr>
          <a:lstStyle/>
          <a:p>
            <a:r>
              <a:rPr lang="en-US" sz="1800" dirty="0" smtClean="0">
                <a:latin typeface="Big Caslon"/>
                <a:cs typeface="Big Caslon"/>
              </a:rPr>
              <a:t>Hero &amp; Role Model</a:t>
            </a:r>
            <a:r>
              <a:rPr lang="en-US" sz="1800" dirty="0" smtClean="0">
                <a:latin typeface="Big Caslon"/>
                <a:cs typeface="Big Caslon"/>
              </a:rPr>
              <a:t> </a:t>
            </a:r>
          </a:p>
          <a:p>
            <a:pPr lvl="1"/>
            <a:r>
              <a:rPr lang="en-US" sz="1800" dirty="0" smtClean="0">
                <a:latin typeface="Big Caslon"/>
                <a:cs typeface="Big Caslon"/>
              </a:rPr>
              <a:t>The women in the village depict the drowned man as a hero who is able to work efficiently. The imagination of the heroic figure brings village people the idea of what this drowned man could have done.</a:t>
            </a:r>
            <a:r>
              <a:rPr lang="en-US" sz="1800" dirty="0" smtClean="0">
                <a:latin typeface="Big Caslon"/>
                <a:cs typeface="Big Caslon"/>
              </a:rPr>
              <a:t> </a:t>
            </a:r>
          </a:p>
          <a:p>
            <a:pPr lvl="1"/>
            <a:r>
              <a:rPr lang="en-US" sz="1800" dirty="0" smtClean="0">
                <a:latin typeface="Big Caslon"/>
                <a:cs typeface="Big Caslon"/>
              </a:rPr>
              <a:t>Through their imagination Esteban is first admirable, then lovable, and finally cherished by all. He becomes representative of the whole village, and at his funeral they choose relatives for him in such a </a:t>
            </a:r>
            <a:r>
              <a:rPr lang="en-US" sz="1800" dirty="0" smtClean="0">
                <a:latin typeface="Big Caslon"/>
                <a:cs typeface="Big Caslon"/>
              </a:rPr>
              <a:t>way</a:t>
            </a:r>
          </a:p>
          <a:p>
            <a:pPr lvl="1"/>
            <a:r>
              <a:rPr lang="en-US" sz="1800" dirty="0" smtClean="0">
                <a:latin typeface="Big Caslon"/>
                <a:cs typeface="Big Caslon"/>
              </a:rPr>
              <a:t>“They thought that he would have so much authority that he could have drawn fish out of the sea simply by calling their names and that he would put so much work into his land that springs would have burst forth from among the rocks so that he would have been able to plant flowers on the cliff” (914).</a:t>
            </a:r>
            <a:endParaRPr lang="en-US" sz="1800" dirty="0">
              <a:latin typeface="Big Caslon"/>
              <a:cs typeface="Big Caslon"/>
            </a:endParaRPr>
          </a:p>
        </p:txBody>
      </p:sp>
      <p:pic>
        <p:nvPicPr>
          <p:cNvPr id="4" name="Picture 3" descr="superman2.gif"/>
          <p:cNvPicPr>
            <a:picLocks noChangeAspect="1"/>
          </p:cNvPicPr>
          <p:nvPr/>
        </p:nvPicPr>
        <p:blipFill>
          <a:blip r:embed="rId2"/>
          <a:stretch>
            <a:fillRect/>
          </a:stretch>
        </p:blipFill>
        <p:spPr>
          <a:xfrm>
            <a:off x="5943600" y="2133600"/>
            <a:ext cx="2743200" cy="409651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badi MT Condensed Extra Bold"/>
                <a:cs typeface="Abadi MT Condensed Extra Bold"/>
              </a:rPr>
              <a:t>Questions?</a:t>
            </a:r>
            <a:endParaRPr lang="en-US" dirty="0">
              <a:latin typeface="Abadi MT Condensed Extra Bold"/>
              <a:cs typeface="Abadi MT Condensed Extra Bold"/>
            </a:endParaRPr>
          </a:p>
        </p:txBody>
      </p:sp>
      <p:sp>
        <p:nvSpPr>
          <p:cNvPr id="3" name="Content Placeholder 2"/>
          <p:cNvSpPr>
            <a:spLocks noGrp="1"/>
          </p:cNvSpPr>
          <p:nvPr>
            <p:ph idx="1"/>
          </p:nvPr>
        </p:nvSpPr>
        <p:spPr/>
        <p:txBody>
          <a:bodyPr/>
          <a:lstStyle/>
          <a:p>
            <a:r>
              <a:rPr lang="en-US" dirty="0" smtClean="0">
                <a:latin typeface="Big Caslon"/>
                <a:cs typeface="Big Caslon"/>
              </a:rPr>
              <a:t>1.</a:t>
            </a:r>
            <a:r>
              <a:rPr lang="en-US" dirty="0" smtClean="0">
                <a:latin typeface="Big Caslon"/>
                <a:cs typeface="Big Caslon"/>
              </a:rPr>
              <a:t> What </a:t>
            </a:r>
            <a:r>
              <a:rPr lang="en-US" dirty="0" smtClean="0">
                <a:latin typeface="Big Caslon"/>
                <a:cs typeface="Big Caslon"/>
              </a:rPr>
              <a:t>did you think about Esteban when he first appeared in the </a:t>
            </a:r>
            <a:r>
              <a:rPr lang="en-US" dirty="0" smtClean="0">
                <a:latin typeface="Big Caslon"/>
                <a:cs typeface="Big Caslon"/>
              </a:rPr>
              <a:t>story?</a:t>
            </a:r>
          </a:p>
          <a:p>
            <a:pPr lvl="1"/>
            <a:r>
              <a:rPr lang="en-US" dirty="0" smtClean="0">
                <a:solidFill>
                  <a:schemeClr val="accent4">
                    <a:lumMod val="60000"/>
                    <a:lumOff val="40000"/>
                  </a:schemeClr>
                </a:solidFill>
                <a:latin typeface="Big Caslon"/>
                <a:cs typeface="Big Caslon"/>
              </a:rPr>
              <a:t>Strange, uncertain, mysterious</a:t>
            </a:r>
          </a:p>
          <a:p>
            <a:r>
              <a:rPr lang="en-US" dirty="0" smtClean="0">
                <a:latin typeface="Big Caslon"/>
                <a:cs typeface="Big Caslon"/>
              </a:rPr>
              <a:t>What do you think about human need for dreams and heroes</a:t>
            </a:r>
            <a:r>
              <a:rPr lang="en-US" dirty="0" smtClean="0">
                <a:latin typeface="Big Caslon"/>
                <a:cs typeface="Big Caslon"/>
              </a:rPr>
              <a:t>?</a:t>
            </a:r>
          </a:p>
          <a:p>
            <a:pPr lvl="1"/>
            <a:r>
              <a:rPr lang="en-US" dirty="0" smtClean="0">
                <a:solidFill>
                  <a:srgbClr val="FFD266"/>
                </a:solidFill>
                <a:latin typeface="Big Caslon"/>
                <a:cs typeface="Big Caslon"/>
              </a:rPr>
              <a:t>Human tend to look for heroes because they can motivate by them.</a:t>
            </a:r>
            <a:endParaRPr lang="en-US" dirty="0">
              <a:solidFill>
                <a:srgbClr val="FFD266"/>
              </a:solidFill>
              <a:latin typeface="Big Caslon"/>
              <a:cs typeface="Big Caslon"/>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Flow.thmx</Template>
  <TotalTime>629</TotalTime>
  <Words>564</Words>
  <Application>Microsoft Macintosh PowerPoint</Application>
  <PresentationFormat>On-screen Show (4:3)</PresentationFormat>
  <Paragraphs>36</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Flow</vt:lpstr>
      <vt:lpstr>The Handsomest Man on Earth   by Gabriel Garcia Marquez </vt:lpstr>
      <vt:lpstr>Basic Background </vt:lpstr>
      <vt:lpstr>Summary</vt:lpstr>
      <vt:lpstr>Important Theme</vt:lpstr>
      <vt:lpstr> Important Theme 2</vt:lpstr>
      <vt:lpstr>Questions?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Handsomest Man on Earth  </dc:title>
  <dc:creator>Rachel Choi</dc:creator>
  <cp:lastModifiedBy>Boram Lee</cp:lastModifiedBy>
  <cp:revision>28</cp:revision>
  <dcterms:created xsi:type="dcterms:W3CDTF">2010-04-28T00:48:15Z</dcterms:created>
  <dcterms:modified xsi:type="dcterms:W3CDTF">2010-04-28T02:03:30Z</dcterms:modified>
</cp:coreProperties>
</file>